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2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BBD3CC-C46D-4FC3-8AD4-440F0ABFD825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88BB2C-27CE-46D2-8B5B-7C2E0797546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5718C-41D9-439C-971C-BB7CCAE28BA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C17AB-17E5-43B7-B783-1196C313FE0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C17AB-17E5-43B7-B783-1196C313FE0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C17AB-17E5-43B7-B783-1196C313FE0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5A24B6-5F6F-488E-B54A-A0FFF6900AA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43B0F-5960-41F8-BB11-4D873033EF39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79A44-F568-4C34-9778-BB8D183B7A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43B0F-5960-41F8-BB11-4D873033EF39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79A44-F568-4C34-9778-BB8D183B7A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43B0F-5960-41F8-BB11-4D873033EF39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79A44-F568-4C34-9778-BB8D183B7A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43B0F-5960-41F8-BB11-4D873033EF39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79A44-F568-4C34-9778-BB8D183B7A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43B0F-5960-41F8-BB11-4D873033EF39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79A44-F568-4C34-9778-BB8D183B7A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43B0F-5960-41F8-BB11-4D873033EF39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79A44-F568-4C34-9778-BB8D183B7A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43B0F-5960-41F8-BB11-4D873033EF39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79A44-F568-4C34-9778-BB8D183B7A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43B0F-5960-41F8-BB11-4D873033EF39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79A44-F568-4C34-9778-BB8D183B7A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43B0F-5960-41F8-BB11-4D873033EF39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79A44-F568-4C34-9778-BB8D183B7A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43B0F-5960-41F8-BB11-4D873033EF39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79A44-F568-4C34-9778-BB8D183B7A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43B0F-5960-41F8-BB11-4D873033EF39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79A44-F568-4C34-9778-BB8D183B7A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543B0F-5960-41F8-BB11-4D873033EF39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579A44-F568-4C34-9778-BB8D183B7A3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85800"/>
            <a:ext cx="7772400" cy="1470025"/>
          </a:xfrm>
        </p:spPr>
        <p:txBody>
          <a:bodyPr/>
          <a:lstStyle/>
          <a:p>
            <a:r>
              <a:rPr lang="en-US" dirty="0" smtClean="0"/>
              <a:t>Introduction to Inferential Statistics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09696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Based on findings, </a:t>
            </a:r>
            <a:br>
              <a:rPr lang="en-US" sz="2800" dirty="0" smtClean="0"/>
            </a:br>
            <a:r>
              <a:rPr lang="en-US" sz="2800" dirty="0" smtClean="0"/>
              <a:t>Reject the Null or Fail to Reject the Null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752600"/>
            <a:ext cx="7467600" cy="4721352"/>
          </a:xfrm>
        </p:spPr>
        <p:txBody>
          <a:bodyPr>
            <a:normAutofit/>
          </a:bodyPr>
          <a:lstStyle/>
          <a:p>
            <a:r>
              <a:rPr lang="en-US" dirty="0" smtClean="0"/>
              <a:t>Comparing the Obtained &amp; Critical Values</a:t>
            </a:r>
          </a:p>
          <a:p>
            <a:r>
              <a:rPr lang="en-US" dirty="0" smtClean="0"/>
              <a:t>If Obtained &gt; Critical, then Reject the Ho</a:t>
            </a:r>
          </a:p>
          <a:p>
            <a:pPr lvl="1"/>
            <a:r>
              <a:rPr lang="en-US" sz="2200" b="1" u="sng" dirty="0" smtClean="0"/>
              <a:t>Can be sure</a:t>
            </a:r>
            <a:r>
              <a:rPr lang="en-US" sz="2200" dirty="0" smtClean="0"/>
              <a:t> to a certain level (based on </a:t>
            </a:r>
            <a:r>
              <a:rPr lang="el-GR" sz="2200" dirty="0" smtClean="0"/>
              <a:t>α</a:t>
            </a:r>
            <a:r>
              <a:rPr lang="en-US" sz="2200" dirty="0" smtClean="0"/>
              <a:t>) that the findings cannot be explained by chance</a:t>
            </a:r>
          </a:p>
          <a:p>
            <a:pPr lvl="1"/>
            <a:r>
              <a:rPr lang="en-US" sz="2200" dirty="0" smtClean="0"/>
              <a:t>The difference is due to something other than chance</a:t>
            </a:r>
          </a:p>
          <a:p>
            <a:r>
              <a:rPr lang="en-US" dirty="0" smtClean="0"/>
              <a:t>If Obtained &lt; Critical, then Fail to Reject the Ho</a:t>
            </a:r>
          </a:p>
          <a:p>
            <a:pPr lvl="1"/>
            <a:r>
              <a:rPr lang="en-US" sz="2200" b="1" u="sng" dirty="0" smtClean="0"/>
              <a:t>Cannot be sure</a:t>
            </a:r>
            <a:r>
              <a:rPr lang="en-US" sz="2200" dirty="0" smtClean="0"/>
              <a:t> that the findings cannot be explained by chance</a:t>
            </a:r>
            <a:endParaRPr lang="en-US" sz="2200" b="1" u="sng" dirty="0" smtClean="0"/>
          </a:p>
          <a:p>
            <a:pPr lvl="1"/>
            <a:r>
              <a:rPr lang="en-US" sz="2200" dirty="0" smtClean="0"/>
              <a:t>The Ho is the best explanation given the data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Hypothesis Testing - Regression 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Compare the obtained value and the critical value</a:t>
            </a:r>
          </a:p>
          <a:p>
            <a:pPr lvl="1"/>
            <a:r>
              <a:rPr lang="en-US" dirty="0" smtClean="0"/>
              <a:t>Obtained </a:t>
            </a:r>
            <a:r>
              <a:rPr lang="en-US" dirty="0" err="1" smtClean="0"/>
              <a:t>r</a:t>
            </a:r>
            <a:r>
              <a:rPr lang="en-US" baseline="-25000" dirty="0" err="1" smtClean="0"/>
              <a:t>xy</a:t>
            </a:r>
            <a:r>
              <a:rPr lang="en-US" dirty="0" smtClean="0"/>
              <a:t> = .393</a:t>
            </a:r>
          </a:p>
          <a:p>
            <a:pPr lvl="1"/>
            <a:r>
              <a:rPr lang="en-US" dirty="0" smtClean="0"/>
              <a:t> Critical </a:t>
            </a:r>
            <a:r>
              <a:rPr lang="en-US" dirty="0" err="1" smtClean="0"/>
              <a:t>r</a:t>
            </a:r>
            <a:r>
              <a:rPr lang="en-US" baseline="-25000" dirty="0" err="1" smtClean="0"/>
              <a:t>xy</a:t>
            </a:r>
            <a:r>
              <a:rPr lang="en-US" dirty="0" smtClean="0"/>
              <a:t> = .349</a:t>
            </a:r>
          </a:p>
          <a:p>
            <a:r>
              <a:rPr lang="en-US" dirty="0" smtClean="0"/>
              <a:t>Make Decision and State Conclusion</a:t>
            </a:r>
          </a:p>
          <a:p>
            <a:pPr lvl="1"/>
            <a:r>
              <a:rPr lang="en-US" dirty="0" smtClean="0"/>
              <a:t>.393 &gt; .349, therefore reject the null hypothesis</a:t>
            </a:r>
          </a:p>
          <a:p>
            <a:pPr lvl="2"/>
            <a:r>
              <a:rPr lang="en-US" dirty="0" smtClean="0"/>
              <a:t>The  </a:t>
            </a:r>
            <a:r>
              <a:rPr lang="en-US" dirty="0" err="1" smtClean="0"/>
              <a:t>r</a:t>
            </a:r>
            <a:r>
              <a:rPr lang="en-US" baseline="-25000" dirty="0" err="1" smtClean="0"/>
              <a:t>xy</a:t>
            </a:r>
            <a:r>
              <a:rPr lang="en-US" dirty="0" smtClean="0"/>
              <a:t> is not equal to 0.</a:t>
            </a:r>
          </a:p>
          <a:p>
            <a:pPr lvl="1"/>
            <a:r>
              <a:rPr lang="en-US" dirty="0" smtClean="0"/>
              <a:t>The relationship between the two variables (quality of marriage and quality of parent/child relationship)did occur by something other than chance.</a:t>
            </a:r>
            <a:endParaRPr lang="en-US" i="1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Hypothesis Testing - Regression 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Compute r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 lvl="1"/>
            <a:r>
              <a:rPr lang="en-US" dirty="0" smtClean="0"/>
              <a:t>r</a:t>
            </a:r>
            <a:r>
              <a:rPr lang="en-US" baseline="30000" dirty="0" smtClean="0"/>
              <a:t>2</a:t>
            </a:r>
            <a:r>
              <a:rPr lang="en-US" dirty="0" smtClean="0"/>
              <a:t> = .154</a:t>
            </a:r>
          </a:p>
          <a:p>
            <a:pPr lvl="2"/>
            <a:r>
              <a:rPr lang="en-US" dirty="0" smtClean="0"/>
              <a:t>15.4% of the quality of the parent/child relationship is explained by the quality of the marriage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Hypothesis Testing - Regression 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Interpretation</a:t>
            </a:r>
          </a:p>
          <a:p>
            <a:pPr lvl="1"/>
            <a:r>
              <a:rPr lang="en-US" dirty="0" smtClean="0"/>
              <a:t>r</a:t>
            </a:r>
            <a:r>
              <a:rPr lang="en-US" baseline="-25000" dirty="0" smtClean="0"/>
              <a:t>(27)</a:t>
            </a:r>
            <a:r>
              <a:rPr lang="en-US" dirty="0" smtClean="0"/>
              <a:t> = .393, p &lt; .05, r</a:t>
            </a:r>
            <a:r>
              <a:rPr lang="en-US" baseline="30000" dirty="0" smtClean="0"/>
              <a:t>2</a:t>
            </a:r>
            <a:r>
              <a:rPr lang="en-US" dirty="0" smtClean="0"/>
              <a:t> = .154</a:t>
            </a:r>
          </a:p>
          <a:p>
            <a:pPr lvl="2"/>
            <a:r>
              <a:rPr lang="en-US" dirty="0" smtClean="0"/>
              <a:t>r = the test statistic used</a:t>
            </a:r>
          </a:p>
          <a:p>
            <a:pPr lvl="2"/>
            <a:r>
              <a:rPr lang="en-US" dirty="0" smtClean="0"/>
              <a:t>27 = number of degrees of freedom</a:t>
            </a:r>
          </a:p>
          <a:p>
            <a:pPr lvl="2"/>
            <a:r>
              <a:rPr lang="en-US" dirty="0" smtClean="0"/>
              <a:t>.393 = the obtained value of r</a:t>
            </a:r>
          </a:p>
          <a:p>
            <a:pPr lvl="2"/>
            <a:r>
              <a:rPr lang="en-US" dirty="0" smtClean="0"/>
              <a:t>p &lt; .05 = the probability is less than 5% that the relationship between the two variables is due to chance</a:t>
            </a:r>
          </a:p>
          <a:p>
            <a:r>
              <a:rPr lang="en-US" dirty="0" smtClean="0"/>
              <a:t>There is a significant relationship between the two variables.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the 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00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researcher will report the findings of the testing by supplying a statement in addition to reporting the obtained value and the p-value.</a:t>
            </a:r>
          </a:p>
          <a:p>
            <a:pPr marL="274320" lvl="1">
              <a:spcBef>
                <a:spcPts val="600"/>
              </a:spcBef>
              <a:buSzPct val="70000"/>
              <a:buFont typeface="Wingdings"/>
              <a:buChar char=""/>
            </a:pPr>
            <a:r>
              <a:rPr lang="en-US" dirty="0" smtClean="0"/>
              <a:t>Ex:  “A study was conducted examining the relationships of 378 Chinese married couples over a 2-year period.  The study revealed a significant direct relationship between the quality of marriage and the quality of the parent-child relationship, r</a:t>
            </a:r>
            <a:r>
              <a:rPr lang="en-US" baseline="-25000" dirty="0" smtClean="0"/>
              <a:t>(27)</a:t>
            </a:r>
            <a:r>
              <a:rPr lang="en-US" dirty="0" smtClean="0"/>
              <a:t> = .393, p &lt; .05, r</a:t>
            </a:r>
            <a:r>
              <a:rPr lang="en-US" baseline="30000" dirty="0" smtClean="0"/>
              <a:t>2</a:t>
            </a:r>
            <a:r>
              <a:rPr lang="en-US" dirty="0" smtClean="0"/>
              <a:t> = .154.”  The quality of a marriage explains 15.4% of quality of the parent-child relationship within that marriage.”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359</Words>
  <Application>Microsoft Office PowerPoint</Application>
  <PresentationFormat>On-screen Show (4:3)</PresentationFormat>
  <Paragraphs>37</Paragraphs>
  <Slides>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Introduction to Inferential Statistics</vt:lpstr>
      <vt:lpstr>Based on findings,  Reject the Null or Fail to Reject the Null</vt:lpstr>
      <vt:lpstr>Hypothesis Testing - Regression  </vt:lpstr>
      <vt:lpstr>Hypothesis Testing - Regression  </vt:lpstr>
      <vt:lpstr>Hypothesis Testing - Regression  </vt:lpstr>
      <vt:lpstr>State the Conclusion</vt:lpstr>
    </vt:vector>
  </TitlesOfParts>
  <Company>The University of Alabama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Inferential Statistics</dc:title>
  <dc:creator>Stacy Hughey Surman</dc:creator>
  <cp:lastModifiedBy>Stacy Hughey Surman</cp:lastModifiedBy>
  <cp:revision>1</cp:revision>
  <dcterms:created xsi:type="dcterms:W3CDTF">2012-04-02T20:02:27Z</dcterms:created>
  <dcterms:modified xsi:type="dcterms:W3CDTF">2012-04-02T20:03:21Z</dcterms:modified>
</cp:coreProperties>
</file>